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935" r:id="rId1"/>
    <p:sldMasterId id="2147483948" r:id="rId2"/>
    <p:sldMasterId id="2147483960" r:id="rId3"/>
    <p:sldMasterId id="2147483972" r:id="rId4"/>
    <p:sldMasterId id="2147484542" r:id="rId5"/>
  </p:sldMasterIdLst>
  <p:notesMasterIdLst>
    <p:notesMasterId r:id="rId16"/>
  </p:notesMasterIdLst>
  <p:handoutMasterIdLst>
    <p:handoutMasterId r:id="rId17"/>
  </p:handoutMasterIdLst>
  <p:sldIdLst>
    <p:sldId id="529" r:id="rId6"/>
    <p:sldId id="309" r:id="rId7"/>
    <p:sldId id="449" r:id="rId8"/>
    <p:sldId id="442" r:id="rId9"/>
    <p:sldId id="523" r:id="rId10"/>
    <p:sldId id="530" r:id="rId11"/>
    <p:sldId id="444" r:id="rId12"/>
    <p:sldId id="528" r:id="rId13"/>
    <p:sldId id="525" r:id="rId14"/>
    <p:sldId id="526" r:id="rId15"/>
  </p:sldIdLst>
  <p:sldSz cx="9144000" cy="6858000" type="screen4x3"/>
  <p:notesSz cx="7102475" cy="8991600"/>
  <p:embeddedFontLst>
    <p:embeddedFont>
      <p:font typeface="Tw Cen MT Condensed" panose="020B0606020104020203" pitchFamily="34" charset="0"/>
      <p:regular r:id="rId18"/>
      <p:bold r:id="rId19"/>
    </p:embeddedFont>
    <p:embeddedFont>
      <p:font typeface="Arial Black" panose="020B0A04020102020204" pitchFamily="34" charset="0"/>
      <p:bold r:id="rId20"/>
    </p:embeddedFont>
    <p:embeddedFont>
      <p:font typeface="Tw Cen MT" panose="020B0602020104020603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  <p:embeddedFont>
      <p:font typeface="Wingdings 2" panose="05020102010507070707" pitchFamily="18" charset="2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CC"/>
    <a:srgbClr val="DDDDDD"/>
    <a:srgbClr val="B2B2B2"/>
    <a:srgbClr val="5F5F5F"/>
    <a:srgbClr val="CCFFCC"/>
    <a:srgbClr val="FF9900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54" autoAdjust="0"/>
    <p:restoredTop sz="71355" autoAdjust="0"/>
  </p:normalViewPr>
  <p:slideViewPr>
    <p:cSldViewPr snapToGrid="0">
      <p:cViewPr varScale="1">
        <p:scale>
          <a:sx n="70" d="100"/>
          <a:sy n="70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12763" y="422275"/>
            <a:ext cx="4173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0" smtClean="0"/>
              <a:t>Laudon &amp; Laudon MIS, 7th Edition. Pg. 6.</a:t>
            </a:r>
            <a:fld id="{432562DF-DA96-489D-869A-300F45C22DCE}" type="slidenum">
              <a:rPr lang="en-US" altLang="en-US" sz="1600" b="0" smtClean="0"/>
              <a:pPr>
                <a:defRPr/>
              </a:pPr>
              <a:t>‹#›</a:t>
            </a:fld>
            <a:endParaRPr lang="en-US" altLang="en-US" sz="16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5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311275" y="681038"/>
            <a:ext cx="4479925" cy="3359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The OS is the go-between for the hardware and the programs and data:  it is the grunt soldier.  When a program (the Army’s general officer) issues a command to write to or read from a device, the OS does its soldierly duty and implements the instruction.  The OS forms a common interface for all programs for the specifics of loading a program to memory, writing to a disk, moving the read/write disk head, spinning the disk platter, and so on.  Some of the most popular operating systems currently in use include Windows Vista, and UNIX, LINUX.  </a:t>
            </a:r>
            <a:endParaRPr lang="en-US" altLang="en-US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92F6-023F-4705-9230-00E3A9DD42F2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099C-ADF7-4763-AF33-11DE7917BCE0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9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419600"/>
            <a:ext cx="2076450" cy="182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419600"/>
            <a:ext cx="6076950" cy="182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191D-ACB9-4490-A8F8-D55A388A954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0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20DD0-4361-484B-85CB-3843E3B3D1FD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157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38F2-4E2A-4872-B575-1A48AF3815B4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893287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BC969-1113-4B3B-86FC-F375E1C83443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14292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5EF4-A6C2-4087-BD37-EEC14E34950C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78315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ED7A5-322B-4C46-B645-22BD72FDF3B1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904342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ECDF9-DFC8-47CF-9805-0882D001B567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68973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5927-02BB-4632-A75C-F6E4D6277134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27674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EAB7B-C1D5-4582-A77D-0A18B97E6A4E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7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175D-D438-4FDD-81F1-54E095055552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407403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58E3-8D38-482C-B876-F6A4DFFC5921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216527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262FB-864D-4271-AC6E-3CB89878244A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4120663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1D06-D9B8-48B4-BB5D-FCC528D3F19F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017512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58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7038-C77D-413B-B33B-FD59D02202C3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0485409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8E23-7564-4945-878B-81A03948715A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3552446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24D1-3798-4CBE-8438-CC04D68D4E65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97337793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AB8D-BF2D-43AC-A409-EC5FF91DC2C9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8331423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B52D0-C1D3-476C-90F6-8D510BA22C6E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8299013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A98E-DB28-4FD5-A467-FAFC2F7BEB40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4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E4DA-EF43-412E-A56A-041926AA6FF6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1166833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BD7B3-990E-4CA1-AB4C-C55655CC391D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3437605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12D6-931A-403A-B837-3B392936FBE6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23958044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0AF5F-6581-4F14-8DA2-504BC0DA40DB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5455101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D2B0F-0BC3-4FE6-A572-E797979E1308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8513314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BDE4-588F-4908-973A-4C3CBC8DDEEA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7903776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5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242F-DCC8-4454-9961-F4D9484CD989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382786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3532-3B52-4439-9C83-97615F38377E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4046559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A2D3-36E0-46E6-A32F-C5F6434C3F09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60067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A0578-91BB-45E0-82F1-0EAA4C8D3E1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01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BAFDE-C33D-43E5-9A2A-EC493100EAF6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078617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947ED-CEF7-48F1-BE9D-86C80A1107DB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494348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8C90-12F8-44DC-AAB8-9EBBCB7BFC51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262262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0150-741F-4C69-97EC-8CAE9BEBA85A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181001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5505-E51B-465F-B782-35DE48BB375D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4089869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C6A1-6F08-4A8F-99FC-75F56D761348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196919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9189-4143-46D4-A954-780E748EF94B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579957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9AC3-34CE-44C0-9B8D-5E5A8695B948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350989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39DC8-6CCA-45B2-BC8B-C3BCF473D72D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074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6324-FEBE-423E-ACD2-8F69483ABFCF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2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7AE32-2919-4A44-942F-B4778339E78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063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53D2D-D6D4-4F02-9E59-32401E64A474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3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8EB8-0698-4543-B2EE-49EF0C741CE1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45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496BD-867B-40B9-9F91-8C6777E32B92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19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66DA6-FFD2-4BDC-BB38-E7A34C5D8133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94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31518-1EC5-495A-9F4E-FFA5102CEDE5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734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722C6-AFAD-4EDF-A98D-F793EF2ACF57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97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A5F2D-CA8C-4114-BEB6-4597641426E3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9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83433-E2AA-41F9-A119-E96EF3F9F371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63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29CE9-D078-4FEC-8C65-92BEBA35636C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Trebuchet MS" panose="020B0603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35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0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D951-E14E-4521-B33F-BAC72C651B7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8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6039D-0E04-4D6B-A5C8-F616EDF09B96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9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7F1C-732B-4EF2-9033-3F641A3D8DC4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3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BDB3-DAF9-4DFF-833D-B805120C6513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8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4419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Place Your 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7F61CE-D9ED-49EE-839A-D0E3468677F3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020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Software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51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 sz="3000" b="1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6686C3-1174-4BA3-ACD4-A73454C30052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51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FE7903-A33A-4F00-B6FC-7EEC8ED8666E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  <p:sp>
        <p:nvSpPr>
          <p:cNvPr id="307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Place Your Topic Here</a:t>
            </a:r>
          </a:p>
        </p:txBody>
      </p:sp>
      <p:sp>
        <p:nvSpPr>
          <p:cNvPr id="307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514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MY" smtClean="0"/>
              <a:t>Technology Onion - Software</a:t>
            </a:r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C82023-9C75-450A-9463-E35F83E761E1}" type="slidenum">
              <a:rPr lang="en-MY" altLang="en-US"/>
              <a:pPr>
                <a:defRPr/>
              </a:pPr>
              <a:t>‹#›</a:t>
            </a:fld>
            <a:endParaRPr lang="en-MY" altLang="en-US"/>
          </a:p>
        </p:txBody>
      </p:sp>
      <p:sp>
        <p:nvSpPr>
          <p:cNvPr id="410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181600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F7F61CE-D9ED-49EE-839A-D0E3468677F3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3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  <p:sldLayoutId id="2147484554" r:id="rId12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ebly.com/" TargetMode="External"/><Relationship Id="rId2" Type="http://schemas.openxmlformats.org/officeDocument/2006/relationships/hyperlink" Target="http://www.audacityteam.org/" TargetMode="Externa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us.battle.net/d3/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588" y="1003300"/>
            <a:ext cx="6762750" cy="4102100"/>
          </a:xfrm>
        </p:spPr>
        <p:txBody>
          <a:bodyPr rtlCol="0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</a:rPr>
              <a:t>Technology ONION – SOFTWARE</a:t>
            </a:r>
            <a:r>
              <a:rPr 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0963" y="5857875"/>
            <a:ext cx="5114925" cy="842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Sources:  Patricia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Setser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/>
            </a:r>
            <a:b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</a:b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Revised by Margaret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Lion 2018©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/>
            </a:r>
            <a:b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</a:b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and GO!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Microsoft Office 2007 Brief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0450"/>
            <a:ext cx="7239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SPECIALIZED Application Software (by Industry or Function)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2346325"/>
            <a:ext cx="7772400" cy="3613150"/>
          </a:xfrm>
        </p:spPr>
        <p:txBody>
          <a:bodyPr rtlCol="0"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>
                <a:solidFill>
                  <a:srgbClr val="FF3300"/>
                </a:solidFill>
              </a:rPr>
              <a:t>Sound </a:t>
            </a:r>
            <a:r>
              <a:rPr lang="en-US" sz="2800" dirty="0" smtClean="0">
                <a:solidFill>
                  <a:srgbClr val="FF3300"/>
                </a:solidFill>
              </a:rPr>
              <a:t>Engineering </a:t>
            </a:r>
            <a:r>
              <a:rPr lang="en-US" sz="2800" dirty="0">
                <a:solidFill>
                  <a:srgbClr val="FF3300"/>
                </a:solidFill>
              </a:rPr>
              <a:t>- Audacity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hlinkClick r:id="rId2"/>
              </a:rPr>
              <a:t>www.audacityteam.org/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</a:rPr>
              <a:t>  </a:t>
            </a:r>
          </a:p>
          <a:p>
            <a:pPr marL="240030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Website </a:t>
            </a:r>
            <a:r>
              <a:rPr lang="en-US" sz="2800" dirty="0">
                <a:solidFill>
                  <a:srgbClr val="FF3300"/>
                </a:solidFill>
              </a:rPr>
              <a:t>Creation – </a:t>
            </a:r>
            <a:r>
              <a:rPr lang="en-US" sz="2800" dirty="0" err="1" smtClean="0">
                <a:solidFill>
                  <a:srgbClr val="FF3300"/>
                </a:solidFill>
              </a:rPr>
              <a:t>Weebly</a:t>
            </a:r>
            <a:endParaRPr lang="en-US" sz="2800" dirty="0">
              <a:solidFill>
                <a:srgbClr val="FF3300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hlinkClick r:id="rId3"/>
              </a:rPr>
              <a:t>www.weebly.com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40030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rgbClr val="FF3300"/>
                </a:solidFill>
              </a:rPr>
              <a:t>Gaming – Diablo III</a:t>
            </a:r>
          </a:p>
          <a:p>
            <a:pPr marL="640080" lvl="1" indent="-274320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000">
                <a:solidFill>
                  <a:schemeClr val="tx1">
                    <a:tint val="85000"/>
                  </a:schemeClr>
                </a:solidFill>
                <a:hlinkClick r:id="rId4"/>
              </a:rPr>
              <a:t>https://</a:t>
            </a:r>
            <a:r>
              <a:rPr lang="en-US" sz="2000">
                <a:solidFill>
                  <a:schemeClr val="tx1">
                    <a:tint val="85000"/>
                  </a:schemeClr>
                </a:solidFill>
                <a:hlinkClick r:id="rId4"/>
              </a:rPr>
              <a:t>us.battle.net/d3/en</a:t>
            </a:r>
            <a:r>
              <a:rPr lang="en-US" sz="2000" smtClean="0">
                <a:solidFill>
                  <a:schemeClr val="tx1">
                    <a:tint val="85000"/>
                  </a:schemeClr>
                </a:solidFill>
                <a:hlinkClick r:id="rId4"/>
              </a:rPr>
              <a:t>/</a:t>
            </a:r>
            <a:r>
              <a:rPr lang="en-US" sz="2000" smtClean="0">
                <a:solidFill>
                  <a:schemeClr val="tx1">
                    <a:tint val="85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6324-FEBE-423E-ACD2-8F69483ABFCF}" type="slidenum">
              <a:rPr lang="en-US" altLang="en-US" smtClean="0"/>
              <a:pPr>
                <a:defRPr/>
              </a:pPr>
              <a:t>10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476250"/>
            <a:ext cx="7696200" cy="15621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Relationship of OS to </a:t>
            </a:r>
            <a:br>
              <a:rPr lang="en-US" dirty="0" smtClean="0"/>
            </a:br>
            <a:r>
              <a:rPr lang="en-US" dirty="0" smtClean="0"/>
              <a:t>hardware and software</a:t>
            </a:r>
            <a:br>
              <a:rPr lang="en-US" dirty="0" smtClean="0"/>
            </a:br>
            <a:r>
              <a:rPr lang="en-US" dirty="0" smtClean="0"/>
              <a:t>ONION ANALOGY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3863" y="2360613"/>
            <a:ext cx="3140075" cy="3238500"/>
          </a:xfrm>
          <a:solidFill>
            <a:srgbClr val="FFFF00"/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6324-FEBE-423E-ACD2-8F69483ABFCF}" type="slidenum">
              <a:rPr lang="en-US" altLang="en-US" smtClean="0"/>
              <a:pPr>
                <a:defRPr/>
              </a:pPr>
              <a:t>2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Application Software…Interfaces with the USER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5963" y="1966913"/>
            <a:ext cx="5343525" cy="39766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3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helps you accomplish tasks:</a:t>
            </a:r>
          </a:p>
          <a:p>
            <a:pPr marL="720725" lvl="1" indent="-325438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Creating letters</a:t>
            </a:r>
          </a:p>
          <a:p>
            <a:pPr marL="720725" lvl="1" indent="-325438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Performing financial analysis</a:t>
            </a:r>
          </a:p>
          <a:p>
            <a:pPr marL="720725" lvl="1" indent="-325438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Preparing presentations</a:t>
            </a:r>
          </a:p>
          <a:p>
            <a:pPr marL="720725" lvl="1" indent="-325438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Staying organized</a:t>
            </a:r>
          </a:p>
          <a:p>
            <a:pPr marL="720725" lvl="1" indent="-325438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Running your business</a:t>
            </a:r>
          </a:p>
        </p:txBody>
      </p:sp>
      <p:pic>
        <p:nvPicPr>
          <p:cNvPr id="28676" name="Picture 4" descr="j01996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6950" y="1447800"/>
            <a:ext cx="2417763" cy="2417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Application Software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3600" dirty="0" smtClean="0">
                <a:solidFill>
                  <a:schemeClr val="tx2"/>
                </a:solidFill>
              </a:rPr>
              <a:t>Personal Productivity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</a:p>
          <a:p>
            <a:pPr lvl="2" eaLnBrk="1" hangingPunct="1"/>
            <a:r>
              <a:rPr lang="en-US" altLang="en-US" sz="1800" dirty="0" smtClean="0"/>
              <a:t>Word Processing (WordStar one of the first, WordPerfect, MS Word)</a:t>
            </a:r>
          </a:p>
          <a:p>
            <a:pPr lvl="2" eaLnBrk="1" hangingPunct="1"/>
            <a:endParaRPr lang="en-US" altLang="en-US" sz="1800" dirty="0" smtClean="0"/>
          </a:p>
          <a:p>
            <a:pPr lvl="2" eaLnBrk="1" hangingPunct="1"/>
            <a:r>
              <a:rPr lang="en-US" altLang="en-US" sz="1800" dirty="0" smtClean="0"/>
              <a:t>Spreadsheet (VisiCalc one of the first, Lotus 1,2,3, MS Excel</a:t>
            </a:r>
            <a:r>
              <a:rPr lang="en-US" altLang="en-US" sz="1800" dirty="0" smtClean="0"/>
              <a:t>)</a:t>
            </a:r>
            <a:endParaRPr lang="en-US" altLang="en-US" sz="1800" dirty="0" smtClean="0"/>
          </a:p>
          <a:p>
            <a:pPr lvl="2" eaLnBrk="1" hangingPunct="1"/>
            <a:endParaRPr lang="en-US" altLang="en-US" sz="1800" dirty="0" smtClean="0"/>
          </a:p>
          <a:p>
            <a:pPr lvl="2" eaLnBrk="1" hangingPunct="1"/>
            <a:r>
              <a:rPr lang="en-US" altLang="en-US" sz="1800" dirty="0" smtClean="0"/>
              <a:t>Presentation (Corel Draw, MS PowerPoint)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6324-FEBE-423E-ACD2-8F69483ABFCF}" type="slidenum">
              <a:rPr lang="en-US" altLang="en-US" smtClean="0"/>
              <a:pPr>
                <a:defRPr/>
              </a:pPr>
              <a:t>4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TYPES of Application Software (Con’t.)</a:t>
            </a:r>
            <a:endParaRPr lang="en-US" altLang="en-US" smtClean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8988"/>
            <a:ext cx="7239000" cy="3873500"/>
          </a:xfrm>
        </p:spPr>
        <p:txBody>
          <a:bodyPr rtlCol="0">
            <a:normAutofit/>
          </a:bodyPr>
          <a:lstStyle/>
          <a:p>
            <a:pPr marL="758952"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Most software manufacturers group applications together into a package called 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suite</a:t>
            </a:r>
          </a:p>
          <a:p>
            <a:pPr marL="758952"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cost of a suite is usually less than the total cost of purchasing each of the applications individually</a:t>
            </a:r>
          </a:p>
          <a:p>
            <a:pPr marL="576072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 3" charset="2"/>
              <a:buNone/>
              <a:defRPr/>
            </a:pP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6324-FEBE-423E-ACD2-8F69483ABFCF}" type="slidenum">
              <a:rPr lang="en-US" altLang="en-US" smtClean="0"/>
              <a:pPr>
                <a:defRPr/>
              </a:pPr>
              <a:t>5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Application Software (Con’t.)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758952"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Example Suite: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005840" lvl="3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Microsoft Office 2016: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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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Excel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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Access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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PowerPoint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6324-FEBE-423E-ACD2-8F69483ABFCF}" type="slidenum">
              <a:rPr lang="en-US" altLang="en-US" smtClean="0"/>
              <a:pPr>
                <a:defRPr/>
              </a:pPr>
              <a:t>6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Application Software (Con’t)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2035175"/>
            <a:ext cx="7239000" cy="2852738"/>
          </a:xfrm>
        </p:spPr>
        <p:txBody>
          <a:bodyPr/>
          <a:lstStyle/>
          <a:p>
            <a:pPr lvl="1"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Statistical Analysis </a:t>
            </a:r>
            <a:r>
              <a:rPr lang="en-US" altLang="en-US" sz="2400" dirty="0" smtClean="0"/>
              <a:t>(SAS, SPSS)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Web Browser </a:t>
            </a:r>
            <a:r>
              <a:rPr lang="en-US" altLang="en-US" sz="2400" dirty="0" smtClean="0"/>
              <a:t>(Mozilla Firefox, Chrome, Microsoft Edge)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Sound Editor </a:t>
            </a:r>
            <a:r>
              <a:rPr lang="en-US" altLang="en-US" sz="2400" dirty="0" smtClean="0"/>
              <a:t>(Audacity)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Website Creation </a:t>
            </a:r>
            <a:r>
              <a:rPr lang="en-US" altLang="en-US" sz="2400" dirty="0" smtClean="0"/>
              <a:t>(Weebly.com)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GAMES!!! </a:t>
            </a:r>
            <a:r>
              <a:rPr lang="en-US" altLang="en-US" sz="2400" dirty="0" smtClean="0"/>
              <a:t>(Solitaire, Diablo 1-3, Doom 3)</a:t>
            </a:r>
            <a:endParaRPr lang="en-US" altLang="en-US" sz="2400" dirty="0" smtClean="0">
              <a:solidFill>
                <a:schemeClr val="hlin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6324-FEBE-423E-ACD2-8F69483ABFCF}" type="slidenum">
              <a:rPr lang="en-US" altLang="en-US" smtClean="0"/>
              <a:pPr>
                <a:defRPr/>
              </a:pPr>
              <a:t>7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Software Extensions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8096" y="1720423"/>
            <a:ext cx="7239000" cy="4025284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Every piece of software has its own file extension, letters that appear at the end of the file name.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Computers use these extensions to identify which program to use.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altLang="en-US" sz="2000" dirty="0" smtClean="0">
                <a:solidFill>
                  <a:schemeClr val="tx1">
                    <a:tint val="85000"/>
                  </a:schemeClr>
                </a:solidFill>
              </a:rPr>
              <a:t>Word: .</a:t>
            </a:r>
            <a:r>
              <a:rPr lang="en-US" altLang="en-US" sz="2000" dirty="0" err="1" smtClean="0">
                <a:solidFill>
                  <a:schemeClr val="tx1">
                    <a:tint val="85000"/>
                  </a:schemeClr>
                </a:solidFill>
              </a:rPr>
              <a:t>docx</a:t>
            </a:r>
            <a:endParaRPr lang="en-US" altLang="en-US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altLang="en-US" sz="2000" dirty="0" smtClean="0">
                <a:solidFill>
                  <a:schemeClr val="tx1">
                    <a:tint val="85000"/>
                  </a:schemeClr>
                </a:solidFill>
              </a:rPr>
              <a:t>Excel: .</a:t>
            </a:r>
            <a:r>
              <a:rPr lang="en-US" altLang="en-US" sz="2000" dirty="0" err="1" smtClean="0">
                <a:solidFill>
                  <a:schemeClr val="tx1">
                    <a:tint val="85000"/>
                  </a:schemeClr>
                </a:solidFill>
              </a:rPr>
              <a:t>xlsx</a:t>
            </a:r>
            <a:endParaRPr lang="en-US" altLang="en-US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altLang="en-US" sz="2000" dirty="0" smtClean="0">
                <a:solidFill>
                  <a:schemeClr val="tx1">
                    <a:tint val="85000"/>
                  </a:schemeClr>
                </a:solidFill>
              </a:rPr>
              <a:t>Access: </a:t>
            </a:r>
            <a:r>
              <a:rPr lang="en-US" altLang="en-US" sz="2000" dirty="0" err="1" smtClean="0">
                <a:solidFill>
                  <a:schemeClr val="tx1">
                    <a:tint val="85000"/>
                  </a:schemeClr>
                </a:solidFill>
              </a:rPr>
              <a:t>accdb</a:t>
            </a:r>
            <a:endParaRPr lang="en-US" altLang="en-US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altLang="en-US" sz="2000" dirty="0" smtClean="0">
                <a:solidFill>
                  <a:schemeClr val="tx1">
                    <a:tint val="85000"/>
                  </a:schemeClr>
                </a:solidFill>
              </a:rPr>
              <a:t>PowerPoint: .</a:t>
            </a:r>
            <a:r>
              <a:rPr lang="en-US" altLang="en-US" sz="2000" dirty="0" err="1" smtClean="0">
                <a:solidFill>
                  <a:schemeClr val="tx1">
                    <a:tint val="85000"/>
                  </a:schemeClr>
                </a:solidFill>
              </a:rPr>
              <a:t>pptx</a:t>
            </a:r>
            <a:endParaRPr lang="en-US" altLang="en-US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altLang="en-US" sz="2000" dirty="0" smtClean="0">
                <a:solidFill>
                  <a:schemeClr val="tx1">
                    <a:tint val="85000"/>
                  </a:schemeClr>
                </a:solidFill>
              </a:rPr>
              <a:t>Webpages: .html or .</a:t>
            </a:r>
            <a:r>
              <a:rPr lang="en-US" altLang="en-US" sz="2000" dirty="0" err="1" smtClean="0">
                <a:solidFill>
                  <a:schemeClr val="tx1">
                    <a:tint val="85000"/>
                  </a:schemeClr>
                </a:solidFill>
              </a:rPr>
              <a:t>htm</a:t>
            </a:r>
            <a:endParaRPr lang="en-US" altLang="en-US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6324-FEBE-423E-ACD2-8F69483ABFCF}" type="slidenum">
              <a:rPr lang="en-US" altLang="en-US" smtClean="0"/>
              <a:pPr>
                <a:defRPr/>
              </a:pPr>
              <a:t>8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750888"/>
            <a:ext cx="7467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SPECIALIZED Application Software (by Industry or Function)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644525" y="2495550"/>
            <a:ext cx="7443788" cy="4094163"/>
          </a:xfrm>
        </p:spPr>
        <p:txBody>
          <a:bodyPr rtlCol="0"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You might use </a:t>
            </a:r>
            <a:r>
              <a:rPr lang="en-US" sz="2000" dirty="0" smtClean="0">
                <a:solidFill>
                  <a:schemeClr val="hlink"/>
                </a:solidFill>
              </a:rPr>
              <a:t>Microsoft Publisher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sz="2000" dirty="0" smtClean="0">
                <a:solidFill>
                  <a:schemeClr val="hlink"/>
                </a:solidFill>
              </a:rPr>
              <a:t>Adobe Illustrator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create a newsletter or brochure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Bookkeepers rely on special accounting packages such as </a:t>
            </a:r>
            <a:r>
              <a:rPr lang="en-US" sz="2000" dirty="0" smtClean="0">
                <a:solidFill>
                  <a:schemeClr val="hlink"/>
                </a:solidFill>
              </a:rPr>
              <a:t>Peachtree Accounting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sz="2000" dirty="0" smtClean="0">
                <a:solidFill>
                  <a:schemeClr val="hlink"/>
                </a:solidFill>
              </a:rPr>
              <a:t>QuickBooks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to balance the books and handle other accounting functions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Graphic designers turn to packages like </a:t>
            </a:r>
            <a:r>
              <a:rPr lang="en-US" sz="2000" dirty="0" smtClean="0">
                <a:solidFill>
                  <a:schemeClr val="hlink"/>
                </a:solidFill>
              </a:rPr>
              <a:t>Adobe Photoshop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sz="2000" dirty="0" smtClean="0">
                <a:solidFill>
                  <a:schemeClr val="hlink"/>
                </a:solidFill>
              </a:rPr>
              <a:t>Adobe Illustrator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to develop creative artwork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1/8/2018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Onion -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6324-FEBE-423E-ACD2-8F69483ABFCF}" type="slidenum">
              <a:rPr lang="en-US" altLang="en-US" smtClean="0"/>
              <a:pPr>
                <a:defRPr/>
              </a:pPr>
              <a:t>9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08software">
  <a:themeElements>
    <a:clrScheme name="01abstra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abstra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BoxedArt_Software</Template>
  <TotalTime>1232</TotalTime>
  <Pages>33</Pages>
  <Words>483</Words>
  <Application>Microsoft Office PowerPoint</Application>
  <PresentationFormat>On-screen Show (4:3)</PresentationFormat>
  <Paragraphs>78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Tw Cen MT Condensed</vt:lpstr>
      <vt:lpstr>Arial</vt:lpstr>
      <vt:lpstr>Arial Black</vt:lpstr>
      <vt:lpstr>Wingdings</vt:lpstr>
      <vt:lpstr>Tw Cen MT</vt:lpstr>
      <vt:lpstr>Wingdings 3</vt:lpstr>
      <vt:lpstr>Times New Roman</vt:lpstr>
      <vt:lpstr>Wingdings 2</vt:lpstr>
      <vt:lpstr>Trebuchet MS</vt:lpstr>
      <vt:lpstr>08software</vt:lpstr>
      <vt:lpstr>Custom Design</vt:lpstr>
      <vt:lpstr>1_Custom Design</vt:lpstr>
      <vt:lpstr>1_Default Design</vt:lpstr>
      <vt:lpstr>Integral</vt:lpstr>
      <vt:lpstr>Technology ONION – SOFTWARE </vt:lpstr>
      <vt:lpstr>Relationship of OS to  hardware and software ONION ANALOGY</vt:lpstr>
      <vt:lpstr>Application Software…Interfaces with the USER</vt:lpstr>
      <vt:lpstr>TYPES of Application Software</vt:lpstr>
      <vt:lpstr>TYPES of Application Software (Con’t.)</vt:lpstr>
      <vt:lpstr>TYPES of Application Software (Con’t.)</vt:lpstr>
      <vt:lpstr>TYPES of Application Software (Con’t)</vt:lpstr>
      <vt:lpstr>Software Extensions</vt:lpstr>
      <vt:lpstr>SPECIALIZED Application Software (by Industry or Function)</vt:lpstr>
      <vt:lpstr>SPECIALIZED Application Software (by Industry or Function)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INFORMATION SYSTEMS SOFTWARE</dc:title>
  <dc:creator>Lion, Margaret Melanie</dc:creator>
  <cp:lastModifiedBy>SPHBITS</cp:lastModifiedBy>
  <cp:revision>113</cp:revision>
  <cp:lastPrinted>2001-02-28T21:17:23Z</cp:lastPrinted>
  <dcterms:created xsi:type="dcterms:W3CDTF">1998-09-15T17:03:26Z</dcterms:created>
  <dcterms:modified xsi:type="dcterms:W3CDTF">2018-01-08T22:06:34Z</dcterms:modified>
</cp:coreProperties>
</file>