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63" r:id="rId1"/>
  </p:sldMasterIdLst>
  <p:notesMasterIdLst>
    <p:notesMasterId r:id="rId12"/>
  </p:notesMasterIdLst>
  <p:handoutMasterIdLst>
    <p:handoutMasterId r:id="rId13"/>
  </p:handoutMasterIdLst>
  <p:sldIdLst>
    <p:sldId id="256" r:id="rId2"/>
    <p:sldId id="429" r:id="rId3"/>
    <p:sldId id="433" r:id="rId4"/>
    <p:sldId id="279" r:id="rId5"/>
    <p:sldId id="427" r:id="rId6"/>
    <p:sldId id="434" r:id="rId7"/>
    <p:sldId id="430" r:id="rId8"/>
    <p:sldId id="431" r:id="rId9"/>
    <p:sldId id="432" r:id="rId10"/>
    <p:sldId id="435" r:id="rId11"/>
  </p:sldIdLst>
  <p:sldSz cx="9144000" cy="6858000" type="screen4x3"/>
  <p:notesSz cx="6858000" cy="9144000"/>
  <p:custDataLst>
    <p:tags r:id="rId14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23C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20" autoAdjust="0"/>
  </p:normalViewPr>
  <p:slideViewPr>
    <p:cSldViewPr>
      <p:cViewPr varScale="1">
        <p:scale>
          <a:sx n="81" d="100"/>
          <a:sy n="81" d="100"/>
        </p:scale>
        <p:origin x="108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"/>
    </p:cViewPr>
  </p:sorterViewPr>
  <p:notesViewPr>
    <p:cSldViewPr>
      <p:cViewPr varScale="1">
        <p:scale>
          <a:sx n="24" d="100"/>
          <a:sy n="24" d="100"/>
        </p:scale>
        <p:origin x="-135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9850" y="92075"/>
            <a:ext cx="23622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sz="1400"/>
              <a:t>Tuesday, September 8, 1998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0406C868-01E4-4FEF-9829-129B09939BF2}" type="slidenum">
              <a:rPr lang="en-US" sz="1400"/>
              <a:pPr algn="r"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12971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1983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>
                <a:cs typeface="Times New Roman" pitchFamily="18" charset="0"/>
              </a:rPr>
              <a:t>The OS is the go-between for the hardware and the programs and data:  it is the grunt soldier.  When a program (the Army’s general officer) issues a command to write to or read from a device, the OS does its soldierly duty and implements the instruction.  The OS forms a common interface for all programs for the specifics of loading a program to memory, writing to a disk, moving the read/write disk head, spinning the disk platter, and so on.  Some of the most popular operating systems currently in use include Windows, Windows NT, and UNIX.  </a:t>
            </a:r>
            <a:r>
              <a:rPr lang="en-US" b="1" smtClean="0">
                <a:cs typeface="Times New Roman" pitchFamily="18" charset="0"/>
              </a:rPr>
              <a:t>Visual Basic is a development tool which writes programs for Windows-based operating systems.</a:t>
            </a:r>
            <a:endParaRPr lang="en-U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9100"/>
            <a:ext cx="777875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3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Tw Cen MT (Headings)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Tw Cen MT (Headings)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49C2B7-80B8-4F28-B182-D3819F42E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</p:sldLayoutIdLst>
  <p:transition>
    <p:blinds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Technological ONION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429000"/>
            <a:ext cx="8534400" cy="1600200"/>
          </a:xfrm>
        </p:spPr>
        <p:txBody>
          <a:bodyPr>
            <a:normAutofit/>
          </a:bodyPr>
          <a:lstStyle/>
          <a:p>
            <a:pPr marL="342900" indent="-342900" algn="ctr">
              <a:defRPr/>
            </a:pPr>
            <a:r>
              <a:rPr lang="en-US" b="1" dirty="0" smtClean="0"/>
              <a:t>Computer Systems – </a:t>
            </a:r>
            <a:r>
              <a:rPr lang="en-US" b="1" dirty="0" smtClean="0"/>
              <a:t>Hardware, Operating System, &amp; Software</a:t>
            </a:r>
            <a:endParaRPr lang="en-US" b="1" dirty="0" smtClean="0"/>
          </a:p>
          <a:p>
            <a:pPr marL="342900" indent="-342900">
              <a:defRPr/>
            </a:pPr>
            <a:endParaRPr lang="en-US" dirty="0" smtClean="0"/>
          </a:p>
          <a:p>
            <a:pPr marL="342900" indent="-342900">
              <a:defRPr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019800"/>
            <a:ext cx="3352800" cy="67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fontAlgn="auto" hangingPunct="1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defRPr/>
            </a:pPr>
            <a:r>
              <a:rPr lang="en-US" sz="1600" dirty="0">
                <a:solidFill>
                  <a:srgbClr val="FFFFFF"/>
                </a:solidFill>
                <a:latin typeface="Tw Cen MT"/>
              </a:rPr>
              <a:t>Sources:  Patricia Setser</a:t>
            </a:r>
          </a:p>
          <a:p>
            <a:pPr marL="342900" lvl="0" indent="-342900" eaLnBrk="1" fontAlgn="auto" hangingPunct="1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defRPr/>
            </a:pPr>
            <a:r>
              <a:rPr lang="en-US" sz="1600" dirty="0" smtClean="0">
                <a:solidFill>
                  <a:srgbClr val="FFFFFF"/>
                </a:solidFill>
                <a:latin typeface="Tw Cen MT"/>
              </a:rPr>
              <a:t>Modified</a:t>
            </a:r>
            <a:r>
              <a:rPr lang="en-US" sz="1600" dirty="0">
                <a:solidFill>
                  <a:srgbClr val="FFFFFF"/>
                </a:solidFill>
                <a:latin typeface="Tw Cen MT"/>
              </a:rPr>
              <a:t>: Margaret Lion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C2B7-80B8-4F28-B182-D3819F42EDD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Software -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Software Functions:</a:t>
            </a:r>
          </a:p>
          <a:p>
            <a:pPr lvl="1"/>
            <a:r>
              <a:rPr lang="en-US" dirty="0" smtClean="0"/>
              <a:t>Software performs specific tasks.</a:t>
            </a:r>
          </a:p>
          <a:p>
            <a:pPr lvl="1"/>
            <a:r>
              <a:rPr lang="en-US" dirty="0" smtClean="0"/>
              <a:t>Software can only open files created by it or files that it has been created to open and edit. 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 algn="ctr">
              <a:buNone/>
            </a:pPr>
            <a:r>
              <a:rPr lang="en-US" b="1" i="1" u="sng" dirty="0">
                <a:solidFill>
                  <a:schemeClr val="tx2"/>
                </a:solidFill>
              </a:rPr>
              <a:t>Comparison: </a:t>
            </a:r>
            <a:r>
              <a:rPr lang="en-US" b="1" i="1" u="sng" dirty="0" smtClean="0">
                <a:solidFill>
                  <a:schemeClr val="tx2"/>
                </a:solidFill>
              </a:rPr>
              <a:t>Software is a skill you can perform, like riding a bike. You couldn’t ride the bike without your body (hardware) or a working autonomic system (OS).</a:t>
            </a:r>
            <a:endParaRPr lang="en-US" b="1" i="1" u="sng" dirty="0">
              <a:solidFill>
                <a:schemeClr val="tx2"/>
              </a:solidFill>
            </a:endParaRP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8602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696200" cy="15621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Hardware, </a:t>
            </a:r>
            <a:r>
              <a:rPr lang="en-US" dirty="0" smtClean="0">
                <a:solidFill>
                  <a:schemeClr val="tx1"/>
                </a:solidFill>
              </a:rPr>
              <a:t>operating systems, and </a:t>
            </a:r>
            <a:r>
              <a:rPr lang="en-US" dirty="0" smtClean="0">
                <a:solidFill>
                  <a:schemeClr val="tx1"/>
                </a:solidFill>
              </a:rPr>
              <a:t>software </a:t>
            </a:r>
            <a:r>
              <a:rPr lang="en-US" i="1" dirty="0" smtClean="0">
                <a:solidFill>
                  <a:schemeClr val="tx1"/>
                </a:solidFill>
              </a:rPr>
              <a:t>onion analogy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781300" y="2514600"/>
            <a:ext cx="3657600" cy="3771235"/>
          </a:xfrm>
          <a:solidFill>
            <a:schemeClr val="tx2"/>
          </a:solidFill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Computer Hardware - Onion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057400"/>
            <a:ext cx="3657600" cy="3771235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5" name="Rounded Rectangular Callout 4"/>
          <p:cNvSpPr/>
          <p:nvPr/>
        </p:nvSpPr>
        <p:spPr>
          <a:xfrm>
            <a:off x="6858000" y="2514600"/>
            <a:ext cx="1981200" cy="1752600"/>
          </a:xfrm>
          <a:prstGeom prst="wedgeRoundRectCallout">
            <a:avLst>
              <a:gd name="adj1" fmla="val -138316"/>
              <a:gd name="adj2" fmla="val 297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 is the center of the computer system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3555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Computer Hardware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1981200"/>
            <a:ext cx="7620000" cy="4419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Hardware is the computer and any equipment connected to it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Hardware devices are the physical components of the computer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Items such as the monitor, keyboard, mouse, and printer are also known as peripherals because they attach to the computer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2"/>
                </a:solidFill>
              </a:rPr>
              <a:t>Something you can touch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en-US" b="1" i="1" u="sng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b="1" i="1" u="sng" dirty="0" smtClean="0">
                <a:solidFill>
                  <a:schemeClr val="tx2"/>
                </a:solidFill>
              </a:rPr>
              <a:t>Comparison: Hardware is your body.</a:t>
            </a:r>
            <a:endParaRPr lang="en-US" b="1" i="1" u="sng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defRPr/>
            </a:pPr>
            <a:r>
              <a:rPr lang="en-US" dirty="0" smtClean="0"/>
              <a:t>Computer Hardware - Functions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b="1" dirty="0" smtClean="0"/>
              <a:t>Information processing cycle of a computer</a:t>
            </a:r>
          </a:p>
          <a:p>
            <a:pPr lvl="1">
              <a:defRPr/>
            </a:pPr>
            <a:r>
              <a:rPr lang="en-US" sz="2400" b="1" i="1" dirty="0" smtClean="0"/>
              <a:t>Input</a:t>
            </a:r>
            <a:r>
              <a:rPr lang="en-US" sz="2400" dirty="0" smtClean="0"/>
              <a:t> – Computer gathers data or allows a user to add data</a:t>
            </a:r>
          </a:p>
          <a:p>
            <a:pPr lvl="1">
              <a:defRPr/>
            </a:pPr>
            <a:r>
              <a:rPr lang="en-US" sz="2400" b="1" i="1" dirty="0" smtClean="0"/>
              <a:t>Processing</a:t>
            </a:r>
            <a:r>
              <a:rPr lang="en-US" sz="2400" dirty="0" smtClean="0"/>
              <a:t> – Data is converted into information</a:t>
            </a:r>
          </a:p>
          <a:p>
            <a:pPr lvl="1">
              <a:defRPr/>
            </a:pPr>
            <a:r>
              <a:rPr lang="en-US" sz="2400" b="1" i="1" dirty="0" smtClean="0"/>
              <a:t>Output</a:t>
            </a:r>
            <a:r>
              <a:rPr lang="en-US" sz="2400" dirty="0" smtClean="0"/>
              <a:t> – Data or information is retrieved from the computer</a:t>
            </a:r>
          </a:p>
          <a:p>
            <a:pPr lvl="1">
              <a:defRPr/>
            </a:pPr>
            <a:r>
              <a:rPr lang="en-US" sz="2400" b="1" i="1" dirty="0" smtClean="0"/>
              <a:t>Storage</a:t>
            </a:r>
            <a:r>
              <a:rPr lang="en-US" sz="2400" dirty="0" smtClean="0"/>
              <a:t> – Data or information is stored for future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Operating System (OS) – Technology Onion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057400"/>
            <a:ext cx="3657600" cy="3771235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7" name="Rounded Rectangular Callout 6"/>
          <p:cNvSpPr/>
          <p:nvPr/>
        </p:nvSpPr>
        <p:spPr>
          <a:xfrm>
            <a:off x="6629400" y="2514600"/>
            <a:ext cx="2209800" cy="1981200"/>
          </a:xfrm>
          <a:prstGeom prst="wedgeRoundRectCallout">
            <a:avLst>
              <a:gd name="adj1" fmla="val -94870"/>
              <a:gd name="adj2" fmla="val 198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is the second layer of the computer system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100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Functions of Operating System (OS):</a:t>
            </a:r>
          </a:p>
          <a:p>
            <a:r>
              <a:rPr lang="en-US" dirty="0" smtClean="0"/>
              <a:t>Controls look of computer.</a:t>
            </a:r>
          </a:p>
          <a:p>
            <a:r>
              <a:rPr lang="en-US" dirty="0" smtClean="0"/>
              <a:t>Controls how computer operates. </a:t>
            </a:r>
          </a:p>
          <a:p>
            <a:r>
              <a:rPr lang="en-US" dirty="0" smtClean="0"/>
              <a:t>Controls what software can be installed and run on computer.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i="1" u="sng" dirty="0">
                <a:solidFill>
                  <a:schemeClr val="tx2"/>
                </a:solidFill>
              </a:rPr>
              <a:t>Comparison: </a:t>
            </a:r>
            <a:r>
              <a:rPr lang="en-US" b="1" i="1" u="sng" dirty="0" smtClean="0">
                <a:solidFill>
                  <a:schemeClr val="tx2"/>
                </a:solidFill>
              </a:rPr>
              <a:t>OS </a:t>
            </a:r>
            <a:r>
              <a:rPr lang="en-US" b="1" i="1" u="sng" dirty="0">
                <a:solidFill>
                  <a:schemeClr val="tx2"/>
                </a:solidFill>
              </a:rPr>
              <a:t>is your </a:t>
            </a:r>
            <a:r>
              <a:rPr lang="en-US" b="1" i="1" u="sng" dirty="0" smtClean="0">
                <a:solidFill>
                  <a:schemeClr val="tx2"/>
                </a:solidFill>
              </a:rPr>
              <a:t>autonomic system.</a:t>
            </a:r>
            <a:endParaRPr lang="en-US" b="1" i="1" u="sng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3695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Operating </a:t>
            </a:r>
            <a:r>
              <a:rPr lang="en-US" dirty="0" smtClean="0"/>
              <a:t>System -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Major Types of Operating Systems: </a:t>
            </a:r>
          </a:p>
          <a:p>
            <a:pPr lvl="1"/>
            <a:r>
              <a:rPr lang="en-US" dirty="0" smtClean="0"/>
              <a:t>Windows</a:t>
            </a:r>
          </a:p>
          <a:p>
            <a:pPr lvl="1"/>
            <a:r>
              <a:rPr lang="en-US" dirty="0" smtClean="0"/>
              <a:t>Mac OS</a:t>
            </a:r>
          </a:p>
          <a:p>
            <a:pPr lvl="1"/>
            <a:r>
              <a:rPr lang="en-US" dirty="0" smtClean="0"/>
              <a:t>Linux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5865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Software – Technology Onion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057400"/>
            <a:ext cx="3657600" cy="3771235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5" name="Rounded Rectangular Callout 4"/>
          <p:cNvSpPr/>
          <p:nvPr/>
        </p:nvSpPr>
        <p:spPr>
          <a:xfrm>
            <a:off x="6629400" y="2514600"/>
            <a:ext cx="2209800" cy="1981200"/>
          </a:xfrm>
          <a:prstGeom prst="wedgeRoundRectCallout">
            <a:avLst>
              <a:gd name="adj1" fmla="val -70687"/>
              <a:gd name="adj2" fmla="val 228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Software is the third layer of the computer system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49C2B7-80B8-4F28-B182-D3819F42EDD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81808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echnological ONION 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Technology is PERVASIVE - EVERYWHERE&amp;quot;&quot;/&gt;&lt;property id=&quot;20307&quot; value=&quot;538&quot;/&gt;&lt;/object&gt;&lt;object type=&quot;3&quot; unique_id=&quot;10006&quot;&gt;&lt;property id=&quot;20148&quot; value=&quot;5&quot;/&gt;&lt;property id=&quot;20300&quot; value=&quot;Slide 2 - &amp;quot;Relationship of OS to hardware and software ONION ANALOGY&amp;quot;&quot;/&gt;&lt;property id=&quot;20307&quot; value=&quot;429&quot;/&gt;&lt;/object&gt;&lt;object type=&quot;3&quot; unique_id=&quot;10007&quot;&gt;&lt;property id=&quot;20148&quot; value=&quot;5&quot;/&gt;&lt;property id=&quot;20300&quot; value=&quot;Slide 4 - &amp;quot;Computer Hardware&amp;quot;&quot;/&gt;&lt;property id=&quot;20307&quot; value=&quot;279&quot;/&gt;&lt;/object&gt;&lt;object type=&quot;3&quot; unique_id=&quot;10008&quot;&gt;&lt;property id=&quot;20148&quot; value=&quot;5&quot;/&gt;&lt;property id=&quot;20300&quot; value=&quot;Slide 5 - &amp;quot;Computer Hardware - Functions&amp;quot;&quot;/&gt;&lt;property id=&quot;20307&quot; value=&quot;427&quot;/&gt;&lt;/object&gt;&lt;object type=&quot;3&quot; unique_id=&quot;10009&quot;&gt;&lt;property id=&quot;20148&quot; value=&quot;5&quot;/&gt;&lt;property id=&quot;20300&quot; value=&quot;Slide 6 - &amp;quot;Types of Computers &amp;quot;&quot;/&gt;&lt;property id=&quot;20307&quot; value=&quot;508&quot;/&gt;&lt;/object&gt;&lt;object type=&quot;3&quot; unique_id=&quot;10010&quot;&gt;&lt;property id=&quot;20148&quot; value=&quot;5&quot;/&gt;&lt;property id=&quot;20300&quot; value=&quot;Slide 7 - &amp;quot;Types of Computers &amp;quot;&quot;/&gt;&lt;property id=&quot;20307&quot; value=&quot;531&quot;/&gt;&lt;/object&gt;&lt;object type=&quot;3&quot; unique_id=&quot;10011&quot;&gt;&lt;property id=&quot;20148&quot; value=&quot;5&quot;/&gt;&lt;property id=&quot;20300&quot; value=&quot;Slide 8 - &amp;quot;Types of Computers &amp;quot;&quot;/&gt;&lt;property id=&quot;20307&quot; value=&quot;532&quot;/&gt;&lt;/object&gt;&lt;object type=&quot;3&quot; unique_id=&quot;10012&quot;&gt;&lt;property id=&quot;20148&quot; value=&quot;5&quot;/&gt;&lt;property id=&quot;20300&quot; value=&quot;Slide 9 - &amp;quot;Types of Computers &amp;quot;&quot;/&gt;&lt;property id=&quot;20307&quot; value=&quot;533&quot;/&gt;&lt;/object&gt;&lt;object type=&quot;3&quot; unique_id=&quot;10013&quot;&gt;&lt;property id=&quot;20148&quot; value=&quot;5&quot;/&gt;&lt;property id=&quot;20300&quot; value=&quot;Slide 10 - &amp;quot;Types of Microcomputers&amp;quot;&quot;/&gt;&lt;property id=&quot;20307&quot; value=&quot;527&quot;/&gt;&lt;/object&gt;&lt;object type=&quot;3&quot; unique_id=&quot;10014&quot;&gt;&lt;property id=&quot;20148&quot; value=&quot;5&quot;/&gt;&lt;property id=&quot;20300&quot; value=&quot;Slide 11 - &amp;quot;Different Types of Microcomputers&amp;quot;&quot;/&gt;&lt;property id=&quot;20307&quot; value=&quot;528&quot;/&gt;&lt;/object&gt;&lt;object type=&quot;3&quot; unique_id=&quot;10015&quot;&gt;&lt;property id=&quot;20148&quot; value=&quot;5&quot;/&gt;&lt;property id=&quot;20300&quot; value=&quot;Slide 12 - &amp;quot;Components - System Unit&amp;quot;&quot;/&gt;&lt;property id=&quot;20307&quot; value=&quot;534&quot;/&gt;&lt;/object&gt;&lt;object type=&quot;3&quot; unique_id=&quot;10016&quot;&gt;&lt;property id=&quot;20148&quot; value=&quot;5&quot;/&gt;&lt;property id=&quot;20300&quot; value=&quot;Slide 13 - &amp;quot;&amp;amp;#x09;Components - Central Processing Unit&amp;quot;&quot;/&gt;&lt;property id=&quot;20307&quot; value=&quot;518&quot;/&gt;&lt;/object&gt;&lt;object type=&quot;3&quot; unique_id=&quot;10019&quot;&gt;&lt;property id=&quot;20148&quot; value=&quot;5&quot;/&gt;&lt;property id=&quot;20300&quot; value=&quot;Slide 14 - &amp;quot;Basic Computer Hardware - Functions&amp;quot;&quot;/&gt;&lt;property id=&quot;20307&quot; value=&quot;433&quot;/&gt;&lt;/object&gt;&lt;object type=&quot;3&quot; unique_id=&quot;10020&quot;&gt;&lt;property id=&quot;20148&quot; value=&quot;5&quot;/&gt;&lt;property id=&quot;20300&quot; value=&quot;Slide 15 - &amp;quot;Components - Central Processing Unit --- MOTHERBOARD&amp;quot;&quot;/&gt;&lt;property id=&quot;20307&quot; value=&quot;541&quot;/&gt;&lt;/object&gt;&lt;object type=&quot;3&quot; unique_id=&quot;10021&quot;&gt;&lt;property id=&quot;20148&quot; value=&quot;5&quot;/&gt;&lt;property id=&quot;20300&quot; value=&quot;Slide 16 - &amp;quot;&amp;amp;#x09;Hardware Devices and Their Uses&amp;quot;&quot;/&gt;&lt;property id=&quot;20307&quot; value=&quot;520&quot;/&gt;&lt;/object&gt;&lt;object type=&quot;3&quot; unique_id=&quot;10023&quot;&gt;&lt;property id=&quot;20148&quot; value=&quot;5&quot;/&gt;&lt;property id=&quot;20300&quot; value=&quot;Slide 17 - &amp;quot;Components - Data Storage&amp;quot;&quot;/&gt;&lt;property id=&quot;20307&quot; value=&quot;523&quot;/&gt;&lt;/object&gt;&lt;object type=&quot;3&quot; unique_id=&quot;10024&quot;&gt;&lt;property id=&quot;20148&quot; value=&quot;5&quot;/&gt;&lt;property id=&quot;20300&quot; value=&quot;Slide 18 - &amp;quot;Components - Data Storage&amp;quot;&quot;/&gt;&lt;property id=&quot;20307&quot; value=&quot;544&quot;/&gt;&lt;/object&gt;&lt;object type=&quot;3&quot; unique_id=&quot;10025&quot;&gt;&lt;property id=&quot;20148&quot; value=&quot;5&quot;/&gt;&lt;property id=&quot;20300&quot; value=&quot;Slide 19 - &amp;quot;Components - Data Storage&amp;quot;&quot;/&gt;&lt;property id=&quot;20307&quot; value=&quot;546&quot;/&gt;&lt;/object&gt;&lt;object type=&quot;3&quot; unique_id=&quot;10028&quot;&gt;&lt;property id=&quot;20148&quot; value=&quot;5&quot;/&gt;&lt;property id=&quot;20300&quot; value=&quot;Slide 20 - &amp;quot;Components - Data Storage&amp;quot;&quot;/&gt;&lt;property id=&quot;20307&quot; value=&quot;545&quot;/&gt;&lt;/object&gt;&lt;object type=&quot;3&quot; unique_id=&quot;10029&quot;&gt;&lt;property id=&quot;20148&quot; value=&quot;5&quot;/&gt;&lt;property id=&quot;20300&quot; value=&quot;Slide 21 - &amp;quot;Components - Input Devices&amp;quot;&quot;/&gt;&lt;property id=&quot;20307&quot; value=&quot;524&quot;/&gt;&lt;/object&gt;&lt;object type=&quot;3&quot; unique_id=&quot;10030&quot;&gt;&lt;property id=&quot;20148&quot; value=&quot;5&quot;/&gt;&lt;property id=&quot;20300&quot; value=&quot;Slide 22 - &amp;quot;Components - Output Devices&amp;quot;&quot;/&gt;&lt;property id=&quot;20307&quot; value=&quot;525&quot;/&gt;&lt;/object&gt;&lt;object type=&quot;3&quot; unique_id=&quot;10031&quot;&gt;&lt;property id=&quot;20148&quot; value=&quot;5&quot;/&gt;&lt;property id=&quot;20300&quot; value=&quot;Slide 23 - &amp;quot;Further Study&amp;amp;#x09;&amp;quot;&quot;/&gt;&lt;property id=&quot;20307&quot; value=&quot;54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981517507</TotalTime>
  <Pages>22</Pages>
  <Words>427</Words>
  <Application>Microsoft Office PowerPoint</Application>
  <PresentationFormat>On-screen Show (4:3)</PresentationFormat>
  <Paragraphs>52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Times New Roman</vt:lpstr>
      <vt:lpstr>Tw Cen MT</vt:lpstr>
      <vt:lpstr>Tw Cen MT (Headings)</vt:lpstr>
      <vt:lpstr>Wingdings</vt:lpstr>
      <vt:lpstr>Wingdings 2</vt:lpstr>
      <vt:lpstr>Median</vt:lpstr>
      <vt:lpstr>Technological ONION </vt:lpstr>
      <vt:lpstr>Hardware, operating systems, and software onion analogy. </vt:lpstr>
      <vt:lpstr>Computer Hardware - Onion</vt:lpstr>
      <vt:lpstr>Computer Hardware</vt:lpstr>
      <vt:lpstr>Computer Hardware - Functions</vt:lpstr>
      <vt:lpstr>Operating System (OS) – Technology Onion</vt:lpstr>
      <vt:lpstr>Operating System</vt:lpstr>
      <vt:lpstr>Operating System - Types</vt:lpstr>
      <vt:lpstr>Software – Technology Onion</vt:lpstr>
      <vt:lpstr>Software -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S302 lecture for 9/19/95</dc:title>
  <dc:subject/>
  <dc:creator>Lion, Margaret Melanie</dc:creator>
  <cp:keywords/>
  <dc:description/>
  <cp:lastModifiedBy>M. Lion</cp:lastModifiedBy>
  <cp:revision>120</cp:revision>
  <cp:lastPrinted>1998-09-02T14:31:06Z</cp:lastPrinted>
  <dcterms:created xsi:type="dcterms:W3CDTF">1995-09-18T09:01:02Z</dcterms:created>
  <dcterms:modified xsi:type="dcterms:W3CDTF">2016-08-29T19:13:09Z</dcterms:modified>
</cp:coreProperties>
</file>